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Golos Text"/>
      <p:regular r:id="rId32"/>
      <p:bold r:id="rId33"/>
    </p:embeddedFont>
    <p:embeddedFont>
      <p:font typeface="Golos Text SemiBold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GoogleSlidesCustomDataVersion2">
      <go:slidesCustomData xmlns:go="http://customooxmlschemas.google.com/" r:id="rId36" roundtripDataSignature="AMtx7miB1cZopKOb+EwbS067qAskh+uF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11" orient="horz"/>
        <p:guide pos="287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GolosText-bold.fntdata"/><Relationship Id="rId10" Type="http://schemas.openxmlformats.org/officeDocument/2006/relationships/slide" Target="slides/slide5.xml"/><Relationship Id="rId32" Type="http://schemas.openxmlformats.org/officeDocument/2006/relationships/font" Target="fonts/GolosText-regular.fntdata"/><Relationship Id="rId13" Type="http://schemas.openxmlformats.org/officeDocument/2006/relationships/slide" Target="slides/slide8.xml"/><Relationship Id="rId35" Type="http://schemas.openxmlformats.org/officeDocument/2006/relationships/font" Target="fonts/GolosTextSemiBold-bold.fntdata"/><Relationship Id="rId12" Type="http://schemas.openxmlformats.org/officeDocument/2006/relationships/slide" Target="slides/slide7.xml"/><Relationship Id="rId34" Type="http://schemas.openxmlformats.org/officeDocument/2006/relationships/font" Target="fonts/GolosTextSemiBold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2.png>
</file>

<file path=ppt/media/image5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19fc95aa1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g319fc95aa18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19fc95aa1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319fc95aa18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9fc95aa18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g319fc95aa18_0_1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19fc95aa1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g319fc95aa18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9fc95aa1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g319fc95aa18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19fc95aa1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319fc95aa18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19fc95aa18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g319fc95aa18_0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19fc95aa1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g319fc95aa18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19fc95aa1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6" name="Google Shape;246;g319fc95aa18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19fc95aa18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2" name="Google Shape;252;g319fc95aa18_0_1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146cf6d0b7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g3146cf6d0b7_0_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19fc95aa1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319fc95aa18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19fc95aa18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4" name="Google Shape;264;g319fc95aa18_0_1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19fc95aa18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0" name="Google Shape;270;g319fc95aa18_0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19fc95aa1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6" name="Google Shape;276;g319fc95aa18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19fc95aa1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2" name="Google Shape;282;g319fc95aa18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19fc95aa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8" name="Google Shape;288;g319fc95aa1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19fc95aa1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4" name="Google Shape;294;g319fc95aa18_0_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9fc95aa18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9fc95aa1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19fc95aa18_0_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9fc95aa1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3" name="Google Shape;153;g319fc95aa18_0_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9fc95aa1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319fc95aa18_0_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9fc95aa1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g319fc95aa18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19fc95aa1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g319fc95aa18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19fc95aa1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2" name="Google Shape;182;g319fc95aa18_0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19fc95aa1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g319fc95aa18_0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7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7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idx="1" type="body"/>
          </p:nvPr>
        </p:nvSpPr>
        <p:spPr>
          <a:xfrm>
            <a:off x="457201" y="2933902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2" type="body"/>
          </p:nvPr>
        </p:nvSpPr>
        <p:spPr>
          <a:xfrm>
            <a:off x="3209454" y="2933902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3" type="body"/>
          </p:nvPr>
        </p:nvSpPr>
        <p:spPr>
          <a:xfrm>
            <a:off x="5969804" y="2933902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25"/>
          <p:cNvSpPr txBox="1"/>
          <p:nvPr>
            <p:ph idx="4" type="body"/>
          </p:nvPr>
        </p:nvSpPr>
        <p:spPr>
          <a:xfrm>
            <a:off x="457200" y="3287828"/>
            <a:ext cx="2588883" cy="1395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302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9" name="Google Shape;59;p25"/>
          <p:cNvSpPr txBox="1"/>
          <p:nvPr>
            <p:ph idx="5" type="body"/>
          </p:nvPr>
        </p:nvSpPr>
        <p:spPr>
          <a:xfrm>
            <a:off x="3207251" y="3299578"/>
            <a:ext cx="2591416" cy="1395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0" name="Google Shape;60;p25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5"/>
          <p:cNvSpPr txBox="1"/>
          <p:nvPr>
            <p:ph idx="6" type="body"/>
          </p:nvPr>
        </p:nvSpPr>
        <p:spPr>
          <a:xfrm>
            <a:off x="5967600" y="3299578"/>
            <a:ext cx="2591416" cy="1395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2" name="Google Shape;62;p25"/>
          <p:cNvSpPr/>
          <p:nvPr>
            <p:ph idx="7" type="pic"/>
          </p:nvPr>
        </p:nvSpPr>
        <p:spPr>
          <a:xfrm>
            <a:off x="469081" y="944463"/>
            <a:ext cx="2577001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63" name="Google Shape;63;p25"/>
          <p:cNvSpPr/>
          <p:nvPr>
            <p:ph idx="8" type="pic"/>
          </p:nvPr>
        </p:nvSpPr>
        <p:spPr>
          <a:xfrm>
            <a:off x="3221666" y="944462"/>
            <a:ext cx="2577001" cy="1883023"/>
          </a:xfrm>
          <a:prstGeom prst="roundRect">
            <a:avLst>
              <a:gd fmla="val 12905" name="adj"/>
            </a:avLst>
          </a:prstGeom>
          <a:noFill/>
          <a:ln>
            <a:noFill/>
          </a:ln>
        </p:spPr>
      </p:sp>
      <p:sp>
        <p:nvSpPr>
          <p:cNvPr id="64" name="Google Shape;64;p25"/>
          <p:cNvSpPr/>
          <p:nvPr>
            <p:ph idx="9" type="pic"/>
          </p:nvPr>
        </p:nvSpPr>
        <p:spPr>
          <a:xfrm>
            <a:off x="5980690" y="944463"/>
            <a:ext cx="2577001" cy="1883023"/>
          </a:xfrm>
          <a:prstGeom prst="roundRect">
            <a:avLst>
              <a:gd fmla="val 10512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" type="body"/>
          </p:nvPr>
        </p:nvSpPr>
        <p:spPr>
          <a:xfrm>
            <a:off x="457201" y="963397"/>
            <a:ext cx="2532744" cy="1883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i="0" sz="18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26"/>
          <p:cNvSpPr/>
          <p:nvPr>
            <p:ph idx="2" type="pic"/>
          </p:nvPr>
        </p:nvSpPr>
        <p:spPr>
          <a:xfrm>
            <a:off x="3095171" y="963397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69" name="Google Shape;69;p26"/>
          <p:cNvSpPr/>
          <p:nvPr>
            <p:ph idx="3" type="pic"/>
          </p:nvPr>
        </p:nvSpPr>
        <p:spPr>
          <a:xfrm>
            <a:off x="5733141" y="966928"/>
            <a:ext cx="2532744" cy="1883023"/>
          </a:xfrm>
          <a:prstGeom prst="roundRect">
            <a:avLst>
              <a:gd fmla="val 11196" name="adj"/>
            </a:avLst>
          </a:prstGeom>
          <a:noFill/>
          <a:ln>
            <a:noFill/>
          </a:ln>
        </p:spPr>
      </p:sp>
      <p:sp>
        <p:nvSpPr>
          <p:cNvPr id="70" name="Google Shape;70;p26"/>
          <p:cNvSpPr/>
          <p:nvPr>
            <p:ph idx="4" type="pic"/>
          </p:nvPr>
        </p:nvSpPr>
        <p:spPr>
          <a:xfrm>
            <a:off x="5733141" y="2954042"/>
            <a:ext cx="2532744" cy="1883023"/>
          </a:xfrm>
          <a:prstGeom prst="roundRect">
            <a:avLst>
              <a:gd fmla="val 8802" name="adj"/>
            </a:avLst>
          </a:prstGeom>
          <a:noFill/>
          <a:ln>
            <a:noFill/>
          </a:ln>
        </p:spPr>
      </p:sp>
      <p:sp>
        <p:nvSpPr>
          <p:cNvPr id="71" name="Google Shape;71;p26"/>
          <p:cNvSpPr/>
          <p:nvPr>
            <p:ph idx="5" type="pic"/>
          </p:nvPr>
        </p:nvSpPr>
        <p:spPr>
          <a:xfrm>
            <a:off x="3095171" y="2960314"/>
            <a:ext cx="2532744" cy="1883023"/>
          </a:xfrm>
          <a:prstGeom prst="roundRect">
            <a:avLst>
              <a:gd fmla="val 8459" name="adj"/>
            </a:avLst>
          </a:prstGeom>
          <a:noFill/>
          <a:ln>
            <a:noFill/>
          </a:ln>
        </p:spPr>
      </p:sp>
      <p:sp>
        <p:nvSpPr>
          <p:cNvPr id="72" name="Google Shape;72;p26"/>
          <p:cNvSpPr/>
          <p:nvPr>
            <p:ph idx="6" type="pic"/>
          </p:nvPr>
        </p:nvSpPr>
        <p:spPr>
          <a:xfrm>
            <a:off x="457200" y="2960314"/>
            <a:ext cx="2532744" cy="1883023"/>
          </a:xfrm>
          <a:prstGeom prst="roundRect">
            <a:avLst>
              <a:gd fmla="val 10169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7"/>
          <p:cNvSpPr txBox="1"/>
          <p:nvPr>
            <p:ph idx="1" type="body"/>
          </p:nvPr>
        </p:nvSpPr>
        <p:spPr>
          <a:xfrm>
            <a:off x="457201" y="2367645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7"/>
          <p:cNvSpPr txBox="1"/>
          <p:nvPr>
            <p:ph idx="2" type="body"/>
          </p:nvPr>
        </p:nvSpPr>
        <p:spPr>
          <a:xfrm>
            <a:off x="3275819" y="2367645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3" type="body"/>
          </p:nvPr>
        </p:nvSpPr>
        <p:spPr>
          <a:xfrm>
            <a:off x="6085706" y="2367645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/>
          <p:nvPr>
            <p:ph idx="4" type="pic"/>
          </p:nvPr>
        </p:nvSpPr>
        <p:spPr>
          <a:xfrm>
            <a:off x="454050" y="952607"/>
            <a:ext cx="2589213" cy="1304294"/>
          </a:xfrm>
          <a:prstGeom prst="roundRect">
            <a:avLst>
              <a:gd fmla="val 9261" name="adj"/>
            </a:avLst>
          </a:prstGeom>
          <a:noFill/>
          <a:ln>
            <a:noFill/>
          </a:ln>
        </p:spPr>
      </p:sp>
      <p:sp>
        <p:nvSpPr>
          <p:cNvPr id="79" name="Google Shape;79;p27"/>
          <p:cNvSpPr/>
          <p:nvPr>
            <p:ph idx="5" type="pic"/>
          </p:nvPr>
        </p:nvSpPr>
        <p:spPr>
          <a:xfrm>
            <a:off x="3275818" y="952607"/>
            <a:ext cx="2589213" cy="1304294"/>
          </a:xfrm>
          <a:prstGeom prst="roundRect">
            <a:avLst>
              <a:gd fmla="val 11730" name="adj"/>
            </a:avLst>
          </a:prstGeom>
          <a:noFill/>
          <a:ln>
            <a:noFill/>
          </a:ln>
        </p:spPr>
      </p:sp>
      <p:sp>
        <p:nvSpPr>
          <p:cNvPr id="80" name="Google Shape;80;p27"/>
          <p:cNvSpPr/>
          <p:nvPr>
            <p:ph idx="6" type="pic"/>
          </p:nvPr>
        </p:nvSpPr>
        <p:spPr>
          <a:xfrm>
            <a:off x="6089789" y="952607"/>
            <a:ext cx="2589213" cy="1304294"/>
          </a:xfrm>
          <a:prstGeom prst="roundRect">
            <a:avLst>
              <a:gd fmla="val 10249" name="adj"/>
            </a:avLst>
          </a:prstGeom>
          <a:noFill/>
          <a:ln>
            <a:noFill/>
          </a:ln>
        </p:spPr>
      </p:sp>
      <p:sp>
        <p:nvSpPr>
          <p:cNvPr id="81" name="Google Shape;81;p27"/>
          <p:cNvSpPr txBox="1"/>
          <p:nvPr>
            <p:ph idx="7" type="body"/>
          </p:nvPr>
        </p:nvSpPr>
        <p:spPr>
          <a:xfrm>
            <a:off x="460352" y="4281396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7"/>
          <p:cNvSpPr txBox="1"/>
          <p:nvPr>
            <p:ph idx="8" type="body"/>
          </p:nvPr>
        </p:nvSpPr>
        <p:spPr>
          <a:xfrm>
            <a:off x="3278970" y="4281396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7"/>
          <p:cNvSpPr txBox="1"/>
          <p:nvPr>
            <p:ph idx="9" type="body"/>
          </p:nvPr>
        </p:nvSpPr>
        <p:spPr>
          <a:xfrm>
            <a:off x="6088857" y="4281396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7"/>
          <p:cNvSpPr/>
          <p:nvPr>
            <p:ph idx="13" type="pic"/>
          </p:nvPr>
        </p:nvSpPr>
        <p:spPr>
          <a:xfrm>
            <a:off x="457201" y="2866358"/>
            <a:ext cx="2589213" cy="1304294"/>
          </a:xfrm>
          <a:prstGeom prst="roundRect">
            <a:avLst>
              <a:gd fmla="val 12224" name="adj"/>
            </a:avLst>
          </a:prstGeom>
          <a:noFill/>
          <a:ln>
            <a:noFill/>
          </a:ln>
        </p:spPr>
      </p:sp>
      <p:sp>
        <p:nvSpPr>
          <p:cNvPr id="85" name="Google Shape;85;p27"/>
          <p:cNvSpPr/>
          <p:nvPr>
            <p:ph idx="14" type="pic"/>
          </p:nvPr>
        </p:nvSpPr>
        <p:spPr>
          <a:xfrm>
            <a:off x="3278969" y="2866358"/>
            <a:ext cx="2589213" cy="1304294"/>
          </a:xfrm>
          <a:prstGeom prst="roundRect">
            <a:avLst>
              <a:gd fmla="val 11236" name="adj"/>
            </a:avLst>
          </a:prstGeom>
          <a:noFill/>
          <a:ln>
            <a:noFill/>
          </a:ln>
        </p:spPr>
      </p:sp>
      <p:sp>
        <p:nvSpPr>
          <p:cNvPr id="86" name="Google Shape;86;p27"/>
          <p:cNvSpPr/>
          <p:nvPr>
            <p:ph idx="15" type="pic"/>
          </p:nvPr>
        </p:nvSpPr>
        <p:spPr>
          <a:xfrm>
            <a:off x="6092940" y="2866358"/>
            <a:ext cx="2589213" cy="1304294"/>
          </a:xfrm>
          <a:prstGeom prst="roundRect">
            <a:avLst>
              <a:gd fmla="val 9755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льзовательский макет">
  <p:cSld name="Пользовательский макет">
    <p:bg>
      <p:bgPr>
        <a:solidFill>
          <a:srgbClr val="FFFF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9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9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29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29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9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Пользовательский макет">
  <p:cSld name="6_Пользовательский макет"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0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0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1"/>
          <p:cNvSpPr txBox="1"/>
          <p:nvPr>
            <p:ph idx="1" type="body"/>
          </p:nvPr>
        </p:nvSpPr>
        <p:spPr>
          <a:xfrm>
            <a:off x="624113" y="1233715"/>
            <a:ext cx="7170057" cy="3410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31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ользовательский макет">
  <p:cSld name="3_Пользовательский макет"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2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2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7952" name="adj"/>
            </a:avLst>
          </a:prstGeom>
          <a:noFill/>
          <a:ln>
            <a:noFill/>
          </a:ln>
        </p:spPr>
      </p:sp>
      <p:sp>
        <p:nvSpPr>
          <p:cNvPr id="102" name="Google Shape;102;p32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Пользовательский макет">
  <p:cSld name="7_Пользовательский макет">
    <p:bg>
      <p:bgPr>
        <a:solidFill>
          <a:srgbClr val="FFFFFF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3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33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Пользовательский макет">
  <p:cSld name="1_Пользовательский макет"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4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34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34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34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34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5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5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8957" name="adj"/>
            </a:avLst>
          </a:prstGeom>
          <a:noFill/>
          <a:ln>
            <a:noFill/>
          </a:ln>
        </p:spPr>
      </p:sp>
      <p:sp>
        <p:nvSpPr>
          <p:cNvPr id="115" name="Google Shape;115;p35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kfql">
  <p:cSld name="Ckfq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" type="body"/>
          </p:nvPr>
        </p:nvSpPr>
        <p:spPr>
          <a:xfrm>
            <a:off x="457200" y="1211943"/>
            <a:ext cx="7467600" cy="3447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Пользовательский макет">
  <p:cSld name="8_Пользовательский макет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6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6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Пользовательский макет">
  <p:cSld name="2_Пользовательский макет"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7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37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37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37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37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8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8"/>
          <p:cNvSpPr txBox="1"/>
          <p:nvPr>
            <p:ph idx="1" type="body"/>
          </p:nvPr>
        </p:nvSpPr>
        <p:spPr>
          <a:xfrm>
            <a:off x="5733143" y="949330"/>
            <a:ext cx="2895600" cy="3895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38"/>
          <p:cNvSpPr/>
          <p:nvPr>
            <p:ph idx="2" type="pic"/>
          </p:nvPr>
        </p:nvSpPr>
        <p:spPr>
          <a:xfrm>
            <a:off x="457200" y="949329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129" name="Google Shape;129;p38"/>
          <p:cNvSpPr/>
          <p:nvPr>
            <p:ph idx="3" type="pic"/>
          </p:nvPr>
        </p:nvSpPr>
        <p:spPr>
          <a:xfrm>
            <a:off x="3095171" y="949328"/>
            <a:ext cx="2532744" cy="1883023"/>
          </a:xfrm>
          <a:prstGeom prst="roundRect">
            <a:avLst>
              <a:gd fmla="val 11879" name="adj"/>
            </a:avLst>
          </a:prstGeom>
          <a:noFill/>
          <a:ln>
            <a:noFill/>
          </a:ln>
        </p:spPr>
      </p:sp>
      <p:sp>
        <p:nvSpPr>
          <p:cNvPr id="130" name="Google Shape;130;p38"/>
          <p:cNvSpPr/>
          <p:nvPr>
            <p:ph idx="4" type="pic"/>
          </p:nvPr>
        </p:nvSpPr>
        <p:spPr>
          <a:xfrm>
            <a:off x="3095171" y="2962031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131" name="Google Shape;131;p38"/>
          <p:cNvSpPr/>
          <p:nvPr>
            <p:ph idx="5" type="pic"/>
          </p:nvPr>
        </p:nvSpPr>
        <p:spPr>
          <a:xfrm>
            <a:off x="457199" y="2962031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8"/>
          <p:cNvSpPr txBox="1"/>
          <p:nvPr>
            <p:ph idx="1" type="body"/>
          </p:nvPr>
        </p:nvSpPr>
        <p:spPr>
          <a:xfrm>
            <a:off x="624113" y="1233715"/>
            <a:ext cx="7170057" cy="3410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">
  <p:cSld name="Финал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8"/>
          <p:cNvSpPr txBox="1"/>
          <p:nvPr>
            <p:ph idx="1" type="body"/>
          </p:nvPr>
        </p:nvSpPr>
        <p:spPr>
          <a:xfrm>
            <a:off x="624113" y="1233715"/>
            <a:ext cx="7170057" cy="3410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28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3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7784" name="adj"/>
            </a:avLst>
          </a:prstGeom>
          <a:noFill/>
          <a:ln>
            <a:noFill/>
          </a:ln>
        </p:spPr>
      </p:sp>
      <p:sp>
        <p:nvSpPr>
          <p:cNvPr id="32" name="Google Shape;32;p23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3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7617" name="adj"/>
            </a:avLst>
          </a:prstGeom>
          <a:noFill/>
          <a:ln>
            <a:noFill/>
          </a:ln>
        </p:spPr>
      </p:sp>
      <p:sp>
        <p:nvSpPr>
          <p:cNvPr id="36" name="Google Shape;36;p19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0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0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Пользовательский макет">
  <p:cSld name="9_Пользовательский макет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 txBox="1"/>
          <p:nvPr>
            <p:ph idx="1" type="body"/>
          </p:nvPr>
        </p:nvSpPr>
        <p:spPr>
          <a:xfrm>
            <a:off x="457201" y="1059322"/>
            <a:ext cx="3897086" cy="17346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1"/>
          <p:cNvSpPr txBox="1"/>
          <p:nvPr>
            <p:ph idx="2" type="body"/>
          </p:nvPr>
        </p:nvSpPr>
        <p:spPr>
          <a:xfrm>
            <a:off x="457202" y="3105836"/>
            <a:ext cx="3897084" cy="16403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3" type="body"/>
          </p:nvPr>
        </p:nvSpPr>
        <p:spPr>
          <a:xfrm>
            <a:off x="4789714" y="1059322"/>
            <a:ext cx="3632201" cy="36868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" type="body"/>
          </p:nvPr>
        </p:nvSpPr>
        <p:spPr>
          <a:xfrm>
            <a:off x="3102428" y="943208"/>
            <a:ext cx="5526315" cy="38755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4"/>
          <p:cNvSpPr/>
          <p:nvPr>
            <p:ph idx="2" type="pic"/>
          </p:nvPr>
        </p:nvSpPr>
        <p:spPr>
          <a:xfrm>
            <a:off x="457200" y="943208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53" name="Google Shape;53;p24"/>
          <p:cNvSpPr/>
          <p:nvPr>
            <p:ph idx="3" type="pic"/>
          </p:nvPr>
        </p:nvSpPr>
        <p:spPr>
          <a:xfrm>
            <a:off x="457200" y="2935720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457200" y="306434"/>
            <a:ext cx="8229600" cy="620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457200" y="1121912"/>
            <a:ext cx="8229600" cy="2899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6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6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14.png"/><Relationship Id="rId5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"/>
          <p:cNvSpPr txBox="1"/>
          <p:nvPr>
            <p:ph type="title"/>
          </p:nvPr>
        </p:nvSpPr>
        <p:spPr>
          <a:xfrm>
            <a:off x="1371600" y="2725775"/>
            <a:ext cx="64008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los Text SemiBold"/>
              <a:buNone/>
            </a:pPr>
            <a:r>
              <a:rPr lang="ru-RU" sz="3400">
                <a:solidFill>
                  <a:schemeClr val="lt1"/>
                </a:solidFill>
              </a:rPr>
              <a:t>Современные архитектуры нейронных сетей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los Text SemiBold"/>
              <a:buNone/>
            </a:pPr>
            <a:r>
              <a:t/>
            </a:r>
            <a:endParaRPr sz="34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los Text SemiBold"/>
              <a:buNone/>
            </a:pPr>
            <a:r>
              <a:rPr lang="ru-RU" sz="3400">
                <a:solidFill>
                  <a:schemeClr val="lt1"/>
                </a:solidFill>
              </a:rPr>
              <a:t>Мультимодальность</a:t>
            </a:r>
            <a:endParaRPr sz="3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9fc95aa18_0_4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Свертки vs трансформеры</a:t>
            </a:r>
            <a:endParaRPr/>
          </a:p>
        </p:txBody>
      </p:sp>
      <p:pic>
        <p:nvPicPr>
          <p:cNvPr id="198" name="Google Shape;198;g319fc95aa18_0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5750" y="1092675"/>
            <a:ext cx="5635849" cy="363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19fc95aa18_0_3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Смешивание модальностей.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Early Fusion</a:t>
            </a:r>
            <a:endParaRPr/>
          </a:p>
        </p:txBody>
      </p:sp>
      <p:pic>
        <p:nvPicPr>
          <p:cNvPr id="204" name="Google Shape;204;g319fc95aa18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8650" y="986210"/>
            <a:ext cx="3847652" cy="4004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19fc95aa18_0_12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Смешивание модальностей.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Early Fusion</a:t>
            </a:r>
            <a:endParaRPr/>
          </a:p>
        </p:txBody>
      </p:sp>
      <p:pic>
        <p:nvPicPr>
          <p:cNvPr id="210" name="Google Shape;210;g319fc95aa18_0_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3100" y="1181602"/>
            <a:ext cx="5977800" cy="340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19fc95aa18_0_32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Смешивание модальностей.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Deep Fusion</a:t>
            </a:r>
            <a:endParaRPr/>
          </a:p>
        </p:txBody>
      </p:sp>
      <p:pic>
        <p:nvPicPr>
          <p:cNvPr id="216" name="Google Shape;216;g319fc95aa18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2675" y="1010660"/>
            <a:ext cx="4058652" cy="4004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19fc95aa18_0_2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Смешивание модальностей.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Late Fusion</a:t>
            </a:r>
            <a:endParaRPr/>
          </a:p>
        </p:txBody>
      </p:sp>
      <p:pic>
        <p:nvPicPr>
          <p:cNvPr id="222" name="Google Shape;222;g319fc95aa18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7825" y="974035"/>
            <a:ext cx="4708357" cy="4004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19fc95aa18_0_2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Смешивание модальностей.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Merge of Encoders</a:t>
            </a:r>
            <a:endParaRPr/>
          </a:p>
        </p:txBody>
      </p:sp>
      <p:pic>
        <p:nvPicPr>
          <p:cNvPr id="228" name="Google Shape;228;g319fc95aa18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600" y="1523527"/>
            <a:ext cx="7468800" cy="287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19fc95aa18_0_117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Уменьшение числа токенов</a:t>
            </a:r>
            <a:endParaRPr/>
          </a:p>
        </p:txBody>
      </p:sp>
      <p:sp>
        <p:nvSpPr>
          <p:cNvPr id="234" name="Google Shape;234;g319fc95aa18_0_117"/>
          <p:cNvSpPr txBox="1"/>
          <p:nvPr/>
        </p:nvSpPr>
        <p:spPr>
          <a:xfrm>
            <a:off x="901950" y="1208950"/>
            <a:ext cx="59349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los Text"/>
              <a:buChar char="●"/>
            </a:pPr>
            <a:r>
              <a:rPr b="1" lang="ru-RU" sz="18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Pixel-shuffle </a:t>
            </a:r>
            <a:endParaRPr b="1"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los Text"/>
              <a:buChar char="●"/>
            </a:pPr>
            <a:r>
              <a:rPr b="1" lang="ru-RU" sz="18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Аддитивное смешивание</a:t>
            </a:r>
            <a:endParaRPr b="1"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los Text"/>
              <a:buChar char="●"/>
            </a:pPr>
            <a:r>
              <a:rPr b="1" lang="ru-RU" sz="18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Мультипликативное смешивание</a:t>
            </a:r>
            <a:endParaRPr b="1"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los Text"/>
              <a:buChar char="●"/>
            </a:pPr>
            <a:r>
              <a:rPr b="1" lang="ru-RU" sz="18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Gated Fusion</a:t>
            </a:r>
            <a:endParaRPr b="1"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pic>
        <p:nvPicPr>
          <p:cNvPr id="235" name="Google Shape;235;g319fc95aa18_0_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7275" y="1823400"/>
            <a:ext cx="1610375" cy="92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g319fc95aa18_0_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8662" y="3057275"/>
            <a:ext cx="1847624" cy="33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319fc95aa18_0_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8375" y="3700950"/>
            <a:ext cx="2908175" cy="857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19fc95aa18_0_2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Captioning</a:t>
            </a:r>
            <a:endParaRPr/>
          </a:p>
        </p:txBody>
      </p:sp>
      <p:pic>
        <p:nvPicPr>
          <p:cNvPr id="243" name="Google Shape;243;g319fc95aa18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4625" y="1214975"/>
            <a:ext cx="5875700" cy="334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19fc95aa18_0_1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Early Fusion VLM (LLaVA)</a:t>
            </a:r>
            <a:endParaRPr/>
          </a:p>
        </p:txBody>
      </p:sp>
      <p:pic>
        <p:nvPicPr>
          <p:cNvPr id="249" name="Google Shape;249;g319fc95aa18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14" y="1725100"/>
            <a:ext cx="8177177" cy="230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19fc95aa18_0_10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LLaVA Next</a:t>
            </a:r>
            <a:endParaRPr/>
          </a:p>
        </p:txBody>
      </p:sp>
      <p:pic>
        <p:nvPicPr>
          <p:cNvPr id="255" name="Google Shape;255;g319fc95aa18_0_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88" y="1926501"/>
            <a:ext cx="7998624" cy="212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146cf6d0b7_0_85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Что такое модальность</a:t>
            </a:r>
            <a:endParaRPr/>
          </a:p>
        </p:txBody>
      </p:sp>
      <p:pic>
        <p:nvPicPr>
          <p:cNvPr id="142" name="Google Shape;142;g3146cf6d0b7_0_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788" y="1743352"/>
            <a:ext cx="7284424" cy="232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19fc95aa18_0_12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Deep Fusion VLM (Flamingo)</a:t>
            </a:r>
            <a:endParaRPr/>
          </a:p>
        </p:txBody>
      </p:sp>
      <p:pic>
        <p:nvPicPr>
          <p:cNvPr id="261" name="Google Shape;261;g319fc95aa18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225" y="1169402"/>
            <a:ext cx="7260201" cy="338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19fc95aa18_0_133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Deep Fusion VLM (Flamingo XAttn)</a:t>
            </a:r>
            <a:endParaRPr/>
          </a:p>
        </p:txBody>
      </p:sp>
      <p:pic>
        <p:nvPicPr>
          <p:cNvPr id="267" name="Google Shape;267;g319fc95aa18_0_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425" y="1499100"/>
            <a:ext cx="7700101" cy="316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19fc95aa18_0_139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Perceiver</a:t>
            </a:r>
            <a:r>
              <a:rPr lang="ru-RU"/>
              <a:t> Resampler</a:t>
            </a:r>
            <a:endParaRPr/>
          </a:p>
        </p:txBody>
      </p:sp>
      <p:pic>
        <p:nvPicPr>
          <p:cNvPr id="273" name="Google Shape;273;g319fc95aa18_0_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38" y="1621225"/>
            <a:ext cx="7888927" cy="260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19fc95aa18_0_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Visual Question Answering</a:t>
            </a:r>
            <a:endParaRPr/>
          </a:p>
        </p:txBody>
      </p:sp>
      <p:pic>
        <p:nvPicPr>
          <p:cNvPr id="279" name="Google Shape;279;g319fc95aa18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050" y="1543599"/>
            <a:ext cx="7856825" cy="29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19fc95aa18_0_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DALL-E</a:t>
            </a:r>
            <a:endParaRPr/>
          </a:p>
        </p:txBody>
      </p:sp>
      <p:pic>
        <p:nvPicPr>
          <p:cNvPr id="285" name="Google Shape;285;g319fc95aa18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8274" y="1061175"/>
            <a:ext cx="6110525" cy="370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19fc95aa18_0_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Кодирование VAE</a:t>
            </a:r>
            <a:endParaRPr/>
          </a:p>
        </p:txBody>
      </p:sp>
      <p:pic>
        <p:nvPicPr>
          <p:cNvPr id="291" name="Google Shape;291;g319fc95aa18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6800" y="1040200"/>
            <a:ext cx="5550401" cy="367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19fc95aa18_0_8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VQ-GAN</a:t>
            </a:r>
            <a:endParaRPr/>
          </a:p>
        </p:txBody>
      </p:sp>
      <p:pic>
        <p:nvPicPr>
          <p:cNvPr id="297" name="Google Shape;297;g319fc95aa18_0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987" y="1460300"/>
            <a:ext cx="7904023" cy="315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9fc95aa18_0_6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Что такое модальность</a:t>
            </a:r>
            <a:endParaRPr/>
          </a:p>
        </p:txBody>
      </p:sp>
      <p:sp>
        <p:nvSpPr>
          <p:cNvPr id="149" name="Google Shape;149;g319fc95aa18_0_60"/>
          <p:cNvSpPr txBox="1"/>
          <p:nvPr>
            <p:ph idx="1" type="body"/>
          </p:nvPr>
        </p:nvSpPr>
        <p:spPr>
          <a:xfrm>
            <a:off x="457200" y="1211943"/>
            <a:ext cx="7467600" cy="344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g319fc95aa18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2288" y="1306525"/>
            <a:ext cx="4180374" cy="325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9fc95aa18_0_75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Чем больше модальностей - тем лучше</a:t>
            </a:r>
            <a:endParaRPr/>
          </a:p>
        </p:txBody>
      </p:sp>
      <p:pic>
        <p:nvPicPr>
          <p:cNvPr id="156" name="Google Shape;156;g319fc95aa18_0_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175" y="1230451"/>
            <a:ext cx="8163648" cy="326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19fc95aa18_0_5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Image Captioning</a:t>
            </a:r>
            <a:endParaRPr/>
          </a:p>
        </p:txBody>
      </p:sp>
      <p:pic>
        <p:nvPicPr>
          <p:cNvPr id="162" name="Google Shape;162;g319fc95aa18_0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363" y="1559175"/>
            <a:ext cx="7577273" cy="268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19fc95aa18_0_52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CLIP</a:t>
            </a:r>
            <a:endParaRPr/>
          </a:p>
        </p:txBody>
      </p:sp>
      <p:pic>
        <p:nvPicPr>
          <p:cNvPr id="168" name="Google Shape;168;g319fc95aa18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6100" y="1224802"/>
            <a:ext cx="4950025" cy="330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319fc95aa18_0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925" y="1717875"/>
            <a:ext cx="1043675" cy="47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319fc95aa18_0_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925" y="2259650"/>
            <a:ext cx="1092051" cy="29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319fc95aa18_0_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3800" y="2957025"/>
            <a:ext cx="2842300" cy="58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319fc95aa18_0_52"/>
          <p:cNvSpPr txBox="1"/>
          <p:nvPr/>
        </p:nvSpPr>
        <p:spPr>
          <a:xfrm>
            <a:off x="1733875" y="1726175"/>
            <a:ext cx="14637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- векторы изображений</a:t>
            </a:r>
            <a:endParaRPr sz="1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173" name="Google Shape;173;g319fc95aa18_0_52"/>
          <p:cNvSpPr txBox="1"/>
          <p:nvPr/>
        </p:nvSpPr>
        <p:spPr>
          <a:xfrm>
            <a:off x="1733863" y="2197663"/>
            <a:ext cx="14637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- векторы текста</a:t>
            </a:r>
            <a:endParaRPr sz="1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9fc95aa18_0_4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CLIP</a:t>
            </a:r>
            <a:endParaRPr/>
          </a:p>
        </p:txBody>
      </p:sp>
      <p:pic>
        <p:nvPicPr>
          <p:cNvPr id="179" name="Google Shape;179;g319fc95aa18_0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2602" y="1079175"/>
            <a:ext cx="5024251" cy="370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19fc95aa18_0_4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Кроссмодальность трансформеров</a:t>
            </a:r>
            <a:endParaRPr/>
          </a:p>
        </p:txBody>
      </p:sp>
      <p:pic>
        <p:nvPicPr>
          <p:cNvPr id="185" name="Google Shape;185;g319fc95aa18_0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8188" y="1144976"/>
            <a:ext cx="6380774" cy="352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319fc95aa18_0_44"/>
          <p:cNvSpPr txBox="1"/>
          <p:nvPr/>
        </p:nvSpPr>
        <p:spPr>
          <a:xfrm>
            <a:off x="7558950" y="3639050"/>
            <a:ext cx="11967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000">
                <a:solidFill>
                  <a:schemeClr val="accent2"/>
                </a:solidFill>
                <a:latin typeface="Golos Text"/>
                <a:ea typeface="Golos Text"/>
                <a:cs typeface="Golos Text"/>
                <a:sym typeface="Golos Text"/>
              </a:rPr>
              <a:t>Картинка для устрашения</a:t>
            </a:r>
            <a:endParaRPr b="1" sz="1000">
              <a:solidFill>
                <a:schemeClr val="accent2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19fc95aa18_0_95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Свертки vs трансформеры</a:t>
            </a:r>
            <a:endParaRPr/>
          </a:p>
        </p:txBody>
      </p:sp>
      <p:pic>
        <p:nvPicPr>
          <p:cNvPr id="192" name="Google Shape;192;g319fc95aa18_0_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588" y="1657876"/>
            <a:ext cx="8285775" cy="248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Другая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2014-06-27T12:30:22Z</dcterms:created>
  <dc:creator>Al</dc:creator>
</cp:coreProperties>
</file>